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3" r:id="rId2"/>
    <p:sldMasterId id="2147483690" r:id="rId3"/>
    <p:sldMasterId id="2147483694" r:id="rId4"/>
    <p:sldMasterId id="2147483696" r:id="rId5"/>
    <p:sldMasterId id="2147483699" r:id="rId6"/>
    <p:sldMasterId id="2147483701" r:id="rId7"/>
    <p:sldMasterId id="2147483705" r:id="rId8"/>
    <p:sldMasterId id="2147483710" r:id="rId9"/>
  </p:sldMasterIdLst>
  <p:sldIdLst>
    <p:sldId id="276" r:id="rId10"/>
    <p:sldId id="279" r:id="rId11"/>
    <p:sldId id="291" r:id="rId12"/>
    <p:sldId id="305" r:id="rId13"/>
    <p:sldId id="308" r:id="rId14"/>
    <p:sldId id="304" r:id="rId15"/>
    <p:sldId id="307" r:id="rId16"/>
    <p:sldId id="309" r:id="rId17"/>
    <p:sldId id="310" r:id="rId18"/>
    <p:sldId id="311" r:id="rId19"/>
    <p:sldId id="314" r:id="rId20"/>
    <p:sldId id="312" r:id="rId21"/>
    <p:sldId id="313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418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3:58:26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03:41:0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24575,'15'-1'0,"0"-1"0,-1 0 0,0 0 0,15-5 0,-4 1 0,16-2 0,197-40 0,2 18 0,-37 29 0,-95 3 0,-80-2 0,39 8 0,13 0 0,46 0 0,190 32 0,-263-34 0,-1-1 0,86 0 0,15-1 0,-121-2 0,1 2 0,-1 1 0,1 0 0,-2 3 0,34 12 0,-28-8 0,46 20 0,-74-28 0,0 0 0,-1 1 0,0 0 0,0 1 0,-1 0 0,1 0 0,6 8 0,141 132 0,-149-142 0,0 0 0,-2 1 0,2 0 0,-2 0 0,0 1 0,1-1 0,-2 1 0,1 0 0,-1 0 0,0 0 0,0 0 0,-1 0 0,3 9 0,1 18 0,0 0 0,-2-1 0,-1 2 0,-3-1 0,-4 35 0,3-61 0,-1 0 0,0-1 0,-1 0 0,1 0 0,-1 0 0,0 1 0,-1-2 0,1 0 0,-2 1 0,1-1 0,0 0 0,-2 0 0,1 0 0,0-1 0,-6 6 0,-12 5 0,-1 0 0,-39 17 0,39-19 0,-16 8 0,-92 42 0,79-38 0,39-18 0,0 0 0,-1 0 0,0-1 0,-1-1 0,-27 5 0,-9-4 0,-66 0 0,2-1 0,-197 7 0,0-18 0,-12 0 0,-107 7 0,420-1 0,1-1 0,0 0 0,0 0 0,0-1 0,0-1 0,1 1 0,-2-1 0,2-1 0,0 0 0,0 0 0,0 0 0,-12-9 0,17 10 10,-2 0 0,2 0 0,-2 1 0,1-1 0,-2 1 0,2 0 0,-1 0 0,0 1 0,0 0 0,0 0 0,-7 0 0,-5 2-381,2 0-1,-1 0 1,-20 6 0,20-4-6455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17:06:51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0 24575,'-1'241'0,"2"281"0,10-219 0,1 48 0,-23 874 0,1-977 0,-5 196 0,15-397 0,-8 251 0,-7 488 0,16-540 0,0 80 0,-2 389 0,-10-401 0,-1 57 0,12 723 0,-12-873 0,3-118 0,-25 229 0,-2 30 0,34-317 0,-6 62 0,-4 48 0,8 160 0,0 20 0,-43 763 0,44-1002 0,-13 386 0,8-267 0,-6 108 0,-29 345 0,32-531 17,-2 101-1399,13-222-5444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17:06:55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24575,'4'269'0,"23"0"0,63 162 0,-26-140 0,-19 3 0,-10 328 0,-35 0 0,-2-275 0,2 516 0,-4-740 0,-5-2 0,-28 132 0,-29 260 0,40-269 0,18-176 0,-13 122 0,-15 167 0,-11 280 0,47-525 0,-7 309 0,-9 598 0,17-717 0,-12-172 0,2-47 0,5-48 0,-10 36 0,8-41 0,0 0 0,0 32 0,-6 54 0,0 8 0,6 2 0,0 29 0,6 2122 0,13-2112 0,-2-15 0,1 71 0,-2-33 0,2-74 0,-6-76 0,1 48 0,-2 55 0,0 11 0,-5-104 0,3 1 0,8 54 0,-6-75-682,0 32-1,-4-44-6143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17:57:5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24575,'2444'0'0,"-2432"1"0,-1 0 0,1 1 0,-1 0 0,0 1 0,0 1 0,0-1 0,11 6 0,-9-3 0,1-1 0,0 0 0,29 5 0,20-6 0,1-2 0,77-8 0,-1 0 0,-125 6 0,27 1 0,-40-1 0,1 0 0,-1 1 0,0-1 0,0 1 0,0-1 0,0 1 0,0 0 0,0 0 0,0 0 0,0 0 0,-1 0 0,1 1 0,0-1 0,-1 0 0,1 1 0,1 2 0,-1-3 0,-1 1 0,1 0 0,-1-1 0,1 1 0,0-1 0,0 0 0,0 1 0,0-1 0,0 0 0,0 0 0,0 0 0,0-1 0,0 1 0,0 0 0,0-1 0,1 0 0,-1 1 0,4-1 0,10 3 0,470 75-52,-368-61-156,1215 115-1291,-942-100 1632,113 3 1493,-118-55-1626,-274 11 0,-105 8 0,0 0 0,0 1 0,0 0 0,0 0 0,1 0 0,-1 1 0,0 0 0,0 1 0,0 0 0,0 0 0,0 0 0,-1 1 0,1 0 0,-1 0 0,0 1 0,1 0 0,6 5 0,13 9 0,1 0 0,1-3 0,0 0 0,1-2 0,53 17 0,-30-15 0,2-2 0,84 9 0,152-7 0,-145-10 0,672 6 0,-422-33 0,-214 8 0,154-8 0,-153 10 0,305-3 0,55 13 0,-400-2 0,231-32 0,18-1 0,41 40 0,-274 6 0,102 1 0,39-34 0,4-18 0,-251 34 0,624-114 0,-304 50 0,-241 54 0,-24 5 0,422-75 0,-409 63 0,63-7 0,-178 31 0,-1 1 0,1 0 0,-1 0 0,1 0 0,-1 1 0,0-1 0,1 1 0,-1 0 0,1 0 0,-1 1 0,0-1 0,0 1 0,0 0 0,0 0 0,0 0 0,0 1 0,-1-1 0,1 1 0,-1 0 0,1 0 0,-1 0 0,0 1 0,0-1 0,-1 1 0,5 6 0,2 4 0,-7-9 0,2 0 0,-1 0 0,0 0 0,7 6 0,-8-9 0,0-1 0,0 1 0,0-1 0,0 0 0,1 1 0,-1-1 0,0 0 0,1 0 0,-1 0 0,1-1 0,-1 1 0,1-1 0,4 1 0,12-1 0,-1 0 0,0-2 0,31-6 0,-25 4 0,381-39-2,6 29 30,-30 1-831,14-16 547,254-8 170,-509 37 21,328 3 1249,-437 0-1184,55 12 0,-9-1 0,200 10 0,-39-5 0,-199-14 0,408 31 0,89 5 0,-5 39 0,-301-46 0,376 6 0,-524-39 0,265 7 0,548 6 0,-624-15 0,130-22 0,-6-27 0,-346 43 0,-29 4 0,175-19 0,-161 20 0,-1 1 0,1 2 0,59 10 0,-68-5 0,34 13 0,9 3 0,154 27 0,38 9 0,-225-50 0,1-1 0,69 3 0,74-10 0,-75-2 0,-52 0 0,1-2 0,-1-2 0,90-24 0,-85 17 0,1 2 0,0 3 0,1 3 0,81 2 0,-121 2 0,0-1 0,0 0 0,27-7 0,27-4 0,-19 5 0,-34 5 0,0 0 0,37 1 0,-55 2 0,-1 0 0,1 0 0,0 0 0,0 1 0,-1-1 0,1 0 0,0 1 0,-1-1 0,1 1 0,-1 0 0,1 0 0,0-1 0,-1 1 0,0 0 0,1 0 0,1 2 0,-3-3 0,0 1 0,1 0 0,-1 0 0,0-1 0,0 1 0,1 0 0,-1 0 0,0-1 0,0 1 0,0 0 0,0 0 0,0 0 0,0-1 0,0 1 0,0 0 0,-1 0 0,1-1 0,0 1 0,0 0 0,-1 0 0,1-1 0,0 1 0,-1 0 0,1-1 0,0 1 0,-1 0 0,1-1 0,-1 1 0,0 0 0,1-1 0,-1 1 0,1-1 0,-1 0 0,0 1 0,0 0 0,-11 8-270,1-1 0,-2 0-1,-16 8 1,26-15-14,-19 11-6542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17:57:5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24575,'0'5'0,"0"7"0,0 5 0,0-1-8191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23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9855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57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2"/>
            <a:ext cx="11588749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00929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709352"/>
            <a:ext cx="5619407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0702" y="1709352"/>
            <a:ext cx="56926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211838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12109"/>
            <a:ext cx="1158874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6716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621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65764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55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395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952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04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2237110"/>
            <a:ext cx="11740211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90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8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3"/>
            <a:ext cx="12192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5528235"/>
            <a:ext cx="10512928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9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86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811" y="1570618"/>
            <a:ext cx="10230264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3251" y="5206138"/>
            <a:ext cx="7421033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1" y="1561545"/>
            <a:ext cx="743857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3754" y="4701328"/>
            <a:ext cx="743857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8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3910" y="1578919"/>
            <a:ext cx="5007524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3911" y="5766677"/>
            <a:ext cx="5007523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8920"/>
            <a:ext cx="5656019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951482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6277" y="1573230"/>
            <a:ext cx="2469076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4366" y="1573230"/>
            <a:ext cx="245265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6277" y="3914119"/>
            <a:ext cx="2469076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4366" y="3914119"/>
            <a:ext cx="245265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2055"/>
            <a:ext cx="5656019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51512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315" y="1578919"/>
            <a:ext cx="6076647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2077" y="3690748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2077" y="1578920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8457" y="1572055"/>
            <a:ext cx="229356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4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315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919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6645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46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31748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2353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82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56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84" y="1585784"/>
            <a:ext cx="11308741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671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92" y="1578920"/>
            <a:ext cx="5623259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90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30273" y="1572054"/>
            <a:ext cx="5623675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30687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98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2"/>
            <a:ext cx="12192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800" y="5240939"/>
            <a:ext cx="85344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571" y="678405"/>
            <a:ext cx="4725731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400" y="4263995"/>
            <a:ext cx="3251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4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0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44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8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5" y="-14942"/>
            <a:ext cx="3098800" cy="1320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1121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26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085" y="1170132"/>
            <a:ext cx="6955916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65101" y="3534870"/>
            <a:ext cx="5104155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512685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3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1158874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750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15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8132064" y="6419355"/>
            <a:ext cx="4059936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8132064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12192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79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3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73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9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11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75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88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07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learn/whitepapers/which-chart-or-graph-is-right-for-you" TargetMode="External"/><Relationship Id="rId2" Type="http://schemas.openxmlformats.org/officeDocument/2006/relationships/hyperlink" Target="https://guides.lib.berkeley.edu/data-visualization/about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tableau.com/learn/articles/sales-dashboards-examples-and-templates" TargetMode="External"/><Relationship Id="rId4" Type="http://schemas.openxmlformats.org/officeDocument/2006/relationships/hyperlink" Target="https://help.tableau.com/current/pro/desktop/en-us/functions.ht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help.tableau.com/current/pro/desktop/en-us/functions.htm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olorbrewer2.org/#type=sequential&amp;scheme=Oranges&amp;n=3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customXml" Target="../ink/ink4.xml"/><Relationship Id="rId4" Type="http://schemas.openxmlformats.org/officeDocument/2006/relationships/image" Target="../media/image2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customXml" Target="../ink/ink6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42841-3C75-4B33-BA5C-F53C4D4ED8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5101" y="4381377"/>
            <a:ext cx="6678581" cy="1256167"/>
          </a:xfrm>
        </p:spPr>
        <p:txBody>
          <a:bodyPr/>
          <a:lstStyle/>
          <a:p>
            <a:r>
              <a:rPr lang="en-US" sz="2400" dirty="0"/>
              <a:t>MIS 634</a:t>
            </a:r>
          </a:p>
          <a:p>
            <a:r>
              <a:rPr lang="en-US" sz="2400" dirty="0"/>
              <a:t>Business Intelligence &amp; Data Integration - LAB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B614E-8C18-492E-97F6-4F78BBFE3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101" y="1725706"/>
            <a:ext cx="7294913" cy="1648865"/>
          </a:xfrm>
        </p:spPr>
        <p:txBody>
          <a:bodyPr/>
          <a:lstStyle/>
          <a:p>
            <a:r>
              <a:rPr lang="en-US" altLang="zh-CN" sz="4000" dirty="0">
                <a:solidFill>
                  <a:srgbClr val="C00000"/>
                </a:solidFill>
                <a:cs typeface="Calibri Light"/>
              </a:rPr>
              <a:t>Tableau for </a:t>
            </a:r>
          </a:p>
          <a:p>
            <a:r>
              <a:rPr lang="en-US" altLang="zh-CN" sz="4000" dirty="0">
                <a:solidFill>
                  <a:srgbClr val="C00000"/>
                </a:solidFill>
                <a:cs typeface="Calibri Light"/>
              </a:rPr>
              <a:t>               Data Visualization</a:t>
            </a:r>
            <a:endParaRPr lang="de-DE" altLang="zh-CN" sz="4000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920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0AD31-58E3-40D3-A89C-780D3547A1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2F75E-870A-494A-B348-3EFFA4153E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84" y="1112109"/>
            <a:ext cx="11889316" cy="49817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Reading: </a:t>
            </a:r>
            <a:br>
              <a:rPr lang="en-US" sz="2400" dirty="0"/>
            </a:br>
            <a:r>
              <a:rPr lang="en-US" sz="2400" dirty="0"/>
              <a:t>(1) Data Visualization from UC </a:t>
            </a:r>
            <a:r>
              <a:rPr lang="en-US" altLang="zh-CN" sz="2400" dirty="0"/>
              <a:t>Berkely Library</a:t>
            </a:r>
            <a:br>
              <a:rPr lang="en-US" altLang="zh-CN" sz="2400" dirty="0"/>
            </a:br>
            <a:r>
              <a:rPr lang="en-US" sz="2400" dirty="0">
                <a:hlinkClick r:id="rId2"/>
              </a:rPr>
              <a:t>https://guides.lib.berkeley.edu/data-visualization/about</a:t>
            </a:r>
            <a:endParaRPr lang="en-US" sz="2400" dirty="0"/>
          </a:p>
          <a:p>
            <a:r>
              <a:rPr lang="en-US" sz="2400" dirty="0"/>
              <a:t>    (2) Which Type of Chart or Graph is Right for You?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>
                <a:hlinkClick r:id="rId3"/>
              </a:rPr>
              <a:t>https://www.tableau.com/learn/whitepapers/which-chart-or-graph-is-right-for-you</a:t>
            </a:r>
            <a:endParaRPr lang="en-US" sz="2400" dirty="0"/>
          </a:p>
          <a:p>
            <a:r>
              <a:rPr lang="en-US" sz="2400" dirty="0"/>
              <a:t>    (3) Function in Tableau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>
                <a:hlinkClick r:id="rId4"/>
              </a:rPr>
              <a:t>https://help.tableau.com/current/pro/desktop/en-us/functions.htm</a:t>
            </a:r>
            <a:endParaRPr lang="en-US" sz="2400" dirty="0"/>
          </a:p>
          <a:p>
            <a:r>
              <a:rPr lang="en-US" sz="2400" dirty="0"/>
              <a:t>     https://www.absentdata.com/tableau-function-list/</a:t>
            </a:r>
          </a:p>
          <a:p>
            <a:r>
              <a:rPr lang="en-US" sz="2400" dirty="0"/>
              <a:t>     (4) 7 Great Examples &amp; Templates Of Sales Dashboards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>
                <a:hlinkClick r:id="rId5"/>
              </a:rPr>
              <a:t>https://www.tableau.com/learn/articles/sales-dashboards-examples-and-templates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ABABDD-F1D0-4493-86E7-BC300345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I</a:t>
            </a:r>
          </a:p>
        </p:txBody>
      </p:sp>
    </p:spTree>
    <p:extLst>
      <p:ext uri="{BB962C8B-B14F-4D97-AF65-F5344CB8AC3E}">
        <p14:creationId xmlns:p14="http://schemas.microsoft.com/office/powerpoint/2010/main" val="453373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BF381D-79F9-7275-4468-F2BA0D042A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EB10-CABE-3583-0711-62A472C3D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through the Tableau postings in 633 Canvas.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164F4C-A787-8B4B-82E8-E9E430EA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II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651F8-CDA0-671B-99A5-FD1AEE4BB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1" y="2466250"/>
            <a:ext cx="12192000" cy="264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9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8C748-5B76-44E7-B7A3-9B81D09DBE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1D3E0-8A71-48EB-9BDC-ECBFE3D5A3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Complete the following tasks with Tableau with nasa-meteorite.csv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Calculated Field to display weight of meteorites by tons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1. Create a new calculated field named “Tons”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2. Divide Mass by 907185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Bar Chart to display largest meteorites by location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1. Create a new sheet titled “Meteorite by City”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2. Create horizontal bar graph of fallen meteorites by city using the City dimension and Tons measure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3. Sort the graph in descending order using the axis sort icon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4. Filter the graph to only show top 10 largest (mass) fallen meteorites by city using the Top N filter feature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B94CD3-FBAA-4837-BA5D-1481C4AB0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III (1/2)</a:t>
            </a:r>
          </a:p>
        </p:txBody>
      </p:sp>
    </p:spTree>
    <p:extLst>
      <p:ext uri="{BB962C8B-B14F-4D97-AF65-F5344CB8AC3E}">
        <p14:creationId xmlns:p14="http://schemas.microsoft.com/office/powerpoint/2010/main" val="345394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8C748-5B76-44E7-B7A3-9B81D09DBE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1D3E0-8A71-48EB-9BDC-ECBFE3D5A3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Display meteorite landing locations using a map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1. Create a new sheet and name it “Meteorites by Location”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2. Create a Symbol Map using the Lat and Long dimensions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3. Change the size of each Mark using the Tons measure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4. Change the color of the Marks using the Fall dimension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5. Edit the ToolTip to include Tons, Year, City, and Fall Status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a dashboard that displays the sheets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1. Create a new Dashboard and name it “Meteorite Insights”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2. Check the box to show the title of the dashboard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3. Drag Meteorites by City to the view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4. Drag Meteorites by Location to the view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5. Display the legend in the same container as the map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B94CD3-FBAA-4837-BA5D-1481C4AB0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III (2/2)</a:t>
            </a:r>
          </a:p>
        </p:txBody>
      </p:sp>
    </p:spTree>
    <p:extLst>
      <p:ext uri="{BB962C8B-B14F-4D97-AF65-F5344CB8AC3E}">
        <p14:creationId xmlns:p14="http://schemas.microsoft.com/office/powerpoint/2010/main" val="411360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765AD-C04B-497B-A0FD-A31215F118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CE235F-0965-4ABA-8E6D-A3FB8BA4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826499-5B24-40B1-8AD3-58394E68ABFA}"/>
              </a:ext>
            </a:extLst>
          </p:cNvPr>
          <p:cNvSpPr txBox="1"/>
          <p:nvPr/>
        </p:nvSpPr>
        <p:spPr>
          <a:xfrm>
            <a:off x="624773" y="1217713"/>
            <a:ext cx="114810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Who is your audience?</a:t>
            </a:r>
            <a:r>
              <a:rPr lang="en-US" sz="2400" b="0" i="0" dirty="0">
                <a:solidFill>
                  <a:srgbClr val="333333"/>
                </a:solidFill>
                <a:effectLst/>
              </a:rPr>
              <a:t> </a:t>
            </a:r>
          </a:p>
          <a:p>
            <a:pPr algn="l">
              <a:buFont typeface="+mj-lt"/>
              <a:buAutoNum type="arabicPeriod"/>
            </a:pPr>
            <a:endParaRPr lang="en-US" sz="2400" b="0" i="0" dirty="0">
              <a:solidFill>
                <a:srgbClr val="333333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333333"/>
                </a:solidFill>
                <a:effectLst/>
              </a:rPr>
              <a:t>Which sales KPIs should you focus on in the dashboard?</a:t>
            </a:r>
          </a:p>
          <a:p>
            <a:pPr algn="l">
              <a:buFont typeface="+mj-lt"/>
              <a:buAutoNum type="arabicPeriod"/>
            </a:pPr>
            <a:endParaRPr lang="en-US" sz="2400" b="0" i="0" dirty="0">
              <a:solidFill>
                <a:srgbClr val="333333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400" i="0" dirty="0">
                <a:solidFill>
                  <a:srgbClr val="333333"/>
                </a:solidFill>
                <a:effectLst/>
              </a:rPr>
              <a:t>Is this dashboard connected to a live data source? </a:t>
            </a:r>
          </a:p>
          <a:p>
            <a:pPr algn="l">
              <a:buFont typeface="+mj-lt"/>
              <a:buAutoNum type="arabicPeriod"/>
            </a:pPr>
            <a:endParaRPr lang="en-US" sz="2400" i="0" dirty="0">
              <a:solidFill>
                <a:srgbClr val="333333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sz="2400" i="0" dirty="0">
                <a:solidFill>
                  <a:srgbClr val="333333"/>
                </a:solidFill>
                <a:effectLst/>
              </a:rPr>
              <a:t>How do you plan to share this dashboard? 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9F1AF6-6D31-422D-A28A-7D19933E1CA8}"/>
              </a:ext>
            </a:extLst>
          </p:cNvPr>
          <p:cNvSpPr txBox="1"/>
          <p:nvPr/>
        </p:nvSpPr>
        <p:spPr>
          <a:xfrm>
            <a:off x="624773" y="4419894"/>
            <a:ext cx="8915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Reading:  7 Great Examples &amp; Templates Of Sales Dashboards</a:t>
            </a:r>
          </a:p>
          <a:p>
            <a:r>
              <a:rPr lang="en-US" sz="2000" dirty="0"/>
              <a:t>https://www.tableau.com/learn/articles/sales-dashboards-examples-and-templates</a:t>
            </a:r>
          </a:p>
        </p:txBody>
      </p:sp>
    </p:spTree>
    <p:extLst>
      <p:ext uri="{BB962C8B-B14F-4D97-AF65-F5344CB8AC3E}">
        <p14:creationId xmlns:p14="http://schemas.microsoft.com/office/powerpoint/2010/main" val="292550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BDC73-ABA3-48F3-B9BD-9A66781D15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FEA51F-8CE7-48F5-9AF2-63BA2F55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1BCEB-C7EE-4133-8830-0A916A2CB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24616" r="10239" b="20422"/>
          <a:stretch/>
        </p:blipFill>
        <p:spPr>
          <a:xfrm>
            <a:off x="1335740" y="1577975"/>
            <a:ext cx="9520519" cy="3971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6781FF-77C5-4A43-868C-84E4F0814C5D}"/>
                  </a:ext>
                </a:extLst>
              </p14:cNvPr>
              <p14:cNvContentPartPr/>
              <p14:nvPr/>
            </p14:nvContentPartPr>
            <p14:xfrm>
              <a:off x="5792338" y="222142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6781FF-77C5-4A43-868C-84E4F0814C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3698" y="221278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101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B2E45E-938D-4879-9780-416C37488A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B5832-C3C3-474C-AAF2-86E4FE1C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AD27F-F1D5-45E9-BCFE-1CC77FD004B6}"/>
              </a:ext>
            </a:extLst>
          </p:cNvPr>
          <p:cNvSpPr txBox="1"/>
          <p:nvPr/>
        </p:nvSpPr>
        <p:spPr>
          <a:xfrm>
            <a:off x="3231430" y="6643503"/>
            <a:ext cx="7495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https://www.interhacktives.com/2018/12/12/data-visualisation-checklist-7-things-to-check-before-you-click-publish/charts-01/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BCAF53-62B6-4557-B448-BDDFECC0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832" y="28861"/>
            <a:ext cx="5710286" cy="65748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F231E7-DD11-4DE9-B33E-F3C650F3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63" y="3191981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6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4B888C-E6E2-4705-9822-995617CC41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4F5E54-C3DD-4113-9BD4-7FCDFB125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84" y="405941"/>
            <a:ext cx="9737787" cy="535863"/>
          </a:xfrm>
        </p:spPr>
        <p:txBody>
          <a:bodyPr/>
          <a:lstStyle/>
          <a:p>
            <a:r>
              <a:rPr lang="en-US" dirty="0"/>
              <a:t>Charts &amp; Graphs in Tableau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C182FF-610B-4973-B7DB-439E567DE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Reading:</a:t>
            </a:r>
          </a:p>
          <a:p>
            <a:r>
              <a:rPr lang="en-US" sz="2400" dirty="0"/>
              <a:t>Which Type of Chart or Graph is Right for You?</a:t>
            </a:r>
          </a:p>
          <a:p>
            <a:r>
              <a:rPr lang="en-US" dirty="0"/>
              <a:t>https://www.tableau.com/learn/whitepapers/which-chart-or-graph-is-right-for-you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B6738F-3768-4EB0-A3C3-A2D4A221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30" y="0"/>
            <a:ext cx="3444141" cy="68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2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034EC-6CF5-417B-A96C-5B53CEF2BE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470945-C15E-43D7-AACF-921B8FA0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 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EA901-584E-4B73-B82A-9B658922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73" y="1226866"/>
            <a:ext cx="10343891" cy="41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3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176576-B784-4AF4-9011-6143186F56C6}"/>
              </a:ext>
            </a:extLst>
          </p:cNvPr>
          <p:cNvSpPr txBox="1"/>
          <p:nvPr/>
        </p:nvSpPr>
        <p:spPr>
          <a:xfrm>
            <a:off x="521332" y="1750186"/>
            <a:ext cx="8681416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function in the example:</a:t>
            </a:r>
          </a:p>
          <a:p>
            <a:endParaRPr lang="en-US" sz="2000" dirty="0"/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SUM(IF  REGEXP_MATCH([Order ID],"US")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== TRUE  Then([Profit]) END)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AVG(IF CONTAINS([Order ID],"US") Then [Profit] END)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b="1" i="0" dirty="0">
                <a:solidFill>
                  <a:srgbClr val="333333"/>
                </a:solidFill>
                <a:effectLst/>
                <a:latin typeface="Benton Sans Book"/>
              </a:rPr>
              <a:t>Function in Tableau</a:t>
            </a:r>
            <a:endParaRPr lang="en-US" sz="2400" b="1" dirty="0"/>
          </a:p>
          <a:p>
            <a:r>
              <a:rPr lang="en-US" sz="2400" dirty="0">
                <a:hlinkClick r:id="rId2"/>
              </a:rPr>
              <a:t>https://help.tableau.com/current/pro/desktop/en-us/functions.htm</a:t>
            </a:r>
            <a:endParaRPr lang="en-US" sz="2400" dirty="0"/>
          </a:p>
          <a:p>
            <a:r>
              <a:rPr lang="en-US" sz="2400" dirty="0"/>
              <a:t>https://www.absentdata.com/tableau-function-list/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7E89A4-E389-4A58-B33F-D766446D2C97}"/>
              </a:ext>
            </a:extLst>
          </p:cNvPr>
          <p:cNvCxnSpPr>
            <a:cxnSpLocks/>
          </p:cNvCxnSpPr>
          <p:nvPr/>
        </p:nvCxnSpPr>
        <p:spPr>
          <a:xfrm flipV="1">
            <a:off x="2503503" y="2667706"/>
            <a:ext cx="467263" cy="1102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5A7B94-EE8B-4393-95FE-509C46E63E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754316-6A1C-44ED-AB9B-0B1F282E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 Tableau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9EFE4-3007-4462-BA9B-99D34F1D7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64" y="-13084"/>
            <a:ext cx="4685504" cy="3619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C2B0C8-A228-47F9-A7A3-C774C74082C1}"/>
                  </a:ext>
                </a:extLst>
              </p14:cNvPr>
              <p14:cNvContentPartPr/>
              <p14:nvPr/>
            </p14:nvContentPartPr>
            <p14:xfrm flipV="1">
              <a:off x="9499106" y="1975979"/>
              <a:ext cx="937601" cy="37394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C2B0C8-A228-47F9-A7A3-C774C74082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9490108" y="1967341"/>
                <a:ext cx="955237" cy="39158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187AA57-9152-40BE-9B30-C5EAF3C2F3B7}"/>
              </a:ext>
            </a:extLst>
          </p:cNvPr>
          <p:cNvSpPr txBox="1"/>
          <p:nvPr/>
        </p:nvSpPr>
        <p:spPr>
          <a:xfrm>
            <a:off x="302684" y="1427220"/>
            <a:ext cx="453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Aggregation Functions: AVG; COUNT; MAX etc.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7C5A0E-D821-4A8C-8193-4FD039660D2F}"/>
              </a:ext>
            </a:extLst>
          </p:cNvPr>
          <p:cNvCxnSpPr>
            <a:cxnSpLocks/>
          </p:cNvCxnSpPr>
          <p:nvPr/>
        </p:nvCxnSpPr>
        <p:spPr>
          <a:xfrm>
            <a:off x="930950" y="1750186"/>
            <a:ext cx="0" cy="653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B75762-BE9D-4C42-9BFC-AFC68A00BDC1}"/>
              </a:ext>
            </a:extLst>
          </p:cNvPr>
          <p:cNvSpPr txBox="1"/>
          <p:nvPr/>
        </p:nvSpPr>
        <p:spPr>
          <a:xfrm>
            <a:off x="346282" y="3230234"/>
            <a:ext cx="394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Logical Functions: AND; OR; IF-ELSE; etc.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8AE5ED-17E4-40A6-8B4F-FE28A9711CEA}"/>
              </a:ext>
            </a:extLst>
          </p:cNvPr>
          <p:cNvCxnSpPr>
            <a:cxnSpLocks/>
          </p:cNvCxnSpPr>
          <p:nvPr/>
        </p:nvCxnSpPr>
        <p:spPr>
          <a:xfrm flipV="1">
            <a:off x="1307468" y="2667706"/>
            <a:ext cx="0" cy="528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0DA4A1-2D39-4B36-83E3-E3E3C95F82C3}"/>
              </a:ext>
            </a:extLst>
          </p:cNvPr>
          <p:cNvSpPr txBox="1"/>
          <p:nvPr/>
        </p:nvSpPr>
        <p:spPr>
          <a:xfrm>
            <a:off x="986364" y="3633839"/>
            <a:ext cx="486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String Functions: CONTAINS; ENDSWITH;FIND; etc.</a:t>
            </a:r>
          </a:p>
        </p:txBody>
      </p:sp>
    </p:spTree>
    <p:extLst>
      <p:ext uri="{BB962C8B-B14F-4D97-AF65-F5344CB8AC3E}">
        <p14:creationId xmlns:p14="http://schemas.microsoft.com/office/powerpoint/2010/main" val="3274351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43DEF8-51CB-4F66-8137-82173968E2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0131C8-E450-444B-AF57-BE457342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Dashboard in Tableau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0BEFD4-BB0E-45B6-A420-18FE8B49C05A}"/>
              </a:ext>
            </a:extLst>
          </p:cNvPr>
          <p:cNvSpPr txBox="1"/>
          <p:nvPr/>
        </p:nvSpPr>
        <p:spPr>
          <a:xfrm>
            <a:off x="748899" y="1185920"/>
            <a:ext cx="10215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Title/ Summary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Main Metrics &amp; Charts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Layout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Color: </a:t>
            </a:r>
          </a:p>
          <a:p>
            <a:r>
              <a:rPr lang="en-US" sz="2400" b="1" dirty="0"/>
              <a:t>Tool for choosing color:</a:t>
            </a:r>
          </a:p>
          <a:p>
            <a:r>
              <a:rPr lang="en-US" sz="2400" b="1" i="1" dirty="0">
                <a:hlinkClick r:id="rId2"/>
              </a:rPr>
              <a:t>https://colorbrewer2.org/#type=sequential&amp;scheme=Oranges&amp;n=3</a:t>
            </a:r>
            <a:endParaRPr lang="en-US" sz="2400" b="1" i="1" dirty="0"/>
          </a:p>
          <a:p>
            <a:endParaRPr lang="en-US" sz="24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Fonts/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Size/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Line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Spacing etc.</a:t>
            </a:r>
            <a:endParaRPr lang="en-US" sz="2400" b="1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C5B9C7-69DD-4C41-846A-FD3D82842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29" y="2465333"/>
            <a:ext cx="4052867" cy="17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32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43DEF8-51CB-4F66-8137-82173968E2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0131C8-E450-444B-AF57-BE457342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Dashboard in Tableau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79564B-E88E-4669-B66B-6DDB4531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60" y="954217"/>
            <a:ext cx="6798417" cy="54513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87E4D9-38FE-4288-A07A-E964B8D12E8E}"/>
              </a:ext>
            </a:extLst>
          </p:cNvPr>
          <p:cNvSpPr/>
          <p:nvPr/>
        </p:nvSpPr>
        <p:spPr>
          <a:xfrm>
            <a:off x="2834245" y="966629"/>
            <a:ext cx="2134979" cy="30617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AC9F63-ADF0-4624-B3F9-BC9703B02229}"/>
              </a:ext>
            </a:extLst>
          </p:cNvPr>
          <p:cNvSpPr/>
          <p:nvPr/>
        </p:nvSpPr>
        <p:spPr>
          <a:xfrm>
            <a:off x="2994920" y="1336991"/>
            <a:ext cx="6277363" cy="2725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5C45B46-153A-4D51-BDEB-EA73FCB625EA}"/>
                  </a:ext>
                </a:extLst>
              </p14:cNvPr>
              <p14:cNvContentPartPr/>
              <p14:nvPr/>
            </p14:nvContentPartPr>
            <p14:xfrm>
              <a:off x="3578414" y="1795546"/>
              <a:ext cx="128880" cy="4600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5C45B46-153A-4D51-BDEB-EA73FCB625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9414" y="1786546"/>
                <a:ext cx="146520" cy="46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CAC27D0-4990-465E-BE55-5EBE2E08C6EA}"/>
                  </a:ext>
                </a:extLst>
              </p14:cNvPr>
              <p14:cNvContentPartPr/>
              <p14:nvPr/>
            </p14:nvContentPartPr>
            <p14:xfrm>
              <a:off x="6549134" y="1836586"/>
              <a:ext cx="133560" cy="4740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CAC27D0-4990-465E-BE55-5EBE2E08C6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0134" y="1827586"/>
                <a:ext cx="151200" cy="47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201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4A274A1-9188-4BB7-8421-6F040590A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60" y="894371"/>
            <a:ext cx="8402724" cy="56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43DEF8-51CB-4F66-8137-82173968E2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0131C8-E450-444B-AF57-BE457342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Dashboard in Tableau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7E4D9-38FE-4288-A07A-E964B8D12E8E}"/>
              </a:ext>
            </a:extLst>
          </p:cNvPr>
          <p:cNvSpPr/>
          <p:nvPr/>
        </p:nvSpPr>
        <p:spPr>
          <a:xfrm>
            <a:off x="4154126" y="992514"/>
            <a:ext cx="2134979" cy="30617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BBEB31-C780-429E-97DD-720640021BC2}"/>
                  </a:ext>
                </a:extLst>
              </p14:cNvPr>
              <p14:cNvContentPartPr/>
              <p14:nvPr/>
            </p14:nvContentPartPr>
            <p14:xfrm>
              <a:off x="1605178" y="3536146"/>
              <a:ext cx="9443160" cy="22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BBEB31-C780-429E-97DD-720640021B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6538" y="3527506"/>
                <a:ext cx="9460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5D17F2-8924-4B64-8EBF-FDB4CB7534A4}"/>
                  </a:ext>
                </a:extLst>
              </p14:cNvPr>
              <p14:cNvContentPartPr/>
              <p14:nvPr/>
            </p14:nvContentPartPr>
            <p14:xfrm>
              <a:off x="10964458" y="4389706"/>
              <a:ext cx="360" cy="1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5D17F2-8924-4B64-8EBF-FDB4CB7534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55458" y="4381066"/>
                <a:ext cx="18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33739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Stevens-PowerPoint-TPL-2021-10-STD</Template>
  <TotalTime>24378</TotalTime>
  <Words>694</Words>
  <Application>Microsoft Office PowerPoint</Application>
  <PresentationFormat>Widescreen</PresentationFormat>
  <Paragraphs>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Benton Sans Book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Data Visualization Tools</vt:lpstr>
      <vt:lpstr>Data Visualization</vt:lpstr>
      <vt:lpstr>Charts &amp; Graphs in Tableau</vt:lpstr>
      <vt:lpstr>Data Types in Tableau</vt:lpstr>
      <vt:lpstr>Function in Tableau</vt:lpstr>
      <vt:lpstr>Dashboard in Tableau</vt:lpstr>
      <vt:lpstr>Dashboard in Tableau</vt:lpstr>
      <vt:lpstr>Dashboard in Tableau</vt:lpstr>
      <vt:lpstr>Exercise I</vt:lpstr>
      <vt:lpstr>Exercise II</vt:lpstr>
      <vt:lpstr>Exercise III (1/2)</vt:lpstr>
      <vt:lpstr>Exercise III (2/2)</vt:lpstr>
      <vt:lpstr>Backup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Jujun</dc:creator>
  <cp:lastModifiedBy>Jujun Huang</cp:lastModifiedBy>
  <cp:revision>488</cp:revision>
  <dcterms:created xsi:type="dcterms:W3CDTF">2021-02-10T01:49:36Z</dcterms:created>
  <dcterms:modified xsi:type="dcterms:W3CDTF">2022-11-11T05:02:29Z</dcterms:modified>
</cp:coreProperties>
</file>